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258" r:id="rId3"/>
    <p:sldId id="277" r:id="rId4"/>
    <p:sldId id="263" r:id="rId5"/>
    <p:sldId id="279" r:id="rId6"/>
    <p:sldId id="264" r:id="rId7"/>
    <p:sldId id="270" r:id="rId8"/>
    <p:sldId id="284" r:id="rId9"/>
    <p:sldId id="285" r:id="rId10"/>
    <p:sldId id="288" r:id="rId11"/>
    <p:sldId id="287" r:id="rId12"/>
    <p:sldId id="291" r:id="rId13"/>
    <p:sldId id="292" r:id="rId14"/>
    <p:sldId id="289" r:id="rId15"/>
    <p:sldId id="290" r:id="rId16"/>
    <p:sldId id="267" r:id="rId17"/>
    <p:sldId id="29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34" y="58"/>
      </p:cViewPr>
      <p:guideLst>
        <p:guide orient="horz" pos="2062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2021/1/21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6" Type="http://schemas.openxmlformats.org/officeDocument/2006/relationships/image" Target="../media/image4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$E4V%Z9JI4TDF2A4OWKY$`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075" y="0"/>
            <a:ext cx="4570730" cy="6857365"/>
          </a:xfrm>
          <a:prstGeom prst="rect">
            <a:avLst/>
          </a:prstGeom>
        </p:spPr>
      </p:pic>
      <p:pic>
        <p:nvPicPr>
          <p:cNvPr id="3" name="图片 2" descr="978B61F554745EDD54127ED832866A70_750_7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797935" cy="6858000"/>
          </a:xfrm>
          <a:prstGeom prst="rect">
            <a:avLst/>
          </a:prstGeom>
        </p:spPr>
      </p:pic>
      <p:pic>
        <p:nvPicPr>
          <p:cNvPr id="9" name="图片 8" descr="F0EFDBBF2AF1B948160008F4A4679BB1_750_7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805" y="0"/>
            <a:ext cx="3846195" cy="6857365"/>
          </a:xfrm>
          <a:prstGeom prst="rect">
            <a:avLst/>
          </a:prstGeom>
        </p:spPr>
      </p:pic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32" name="îŝḻïḍê"/>
          <p:cNvSpPr/>
          <p:nvPr/>
        </p:nvSpPr>
        <p:spPr bwMode="auto">
          <a:xfrm rot="5400000">
            <a:off x="8918067" y="-22974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38" name="文本框 137"/>
          <p:cNvSpPr txBox="1"/>
          <p:nvPr/>
        </p:nvSpPr>
        <p:spPr>
          <a:xfrm>
            <a:off x="8406130" y="6151245"/>
            <a:ext cx="3785235" cy="7078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      </a:t>
            </a:r>
            <a:r>
              <a:rPr lang="zh-CN" altLang="en-US" sz="2000" dirty="0">
                <a:solidFill>
                  <a:schemeClr val="bg2"/>
                </a:solidFill>
              </a:rPr>
              <a:t>汇报人：</a:t>
            </a:r>
          </a:p>
          <a:p>
            <a:r>
              <a:rPr lang="zh-CN" altLang="en-US" sz="2000" dirty="0">
                <a:solidFill>
                  <a:schemeClr val="bg2"/>
                </a:solidFill>
              </a:rPr>
              <a:t>      张雨蝶、伍丽丽、罗新茹</a:t>
            </a:r>
          </a:p>
        </p:txBody>
      </p:sp>
      <p:sp>
        <p:nvSpPr>
          <p:cNvPr id="18" name="矩形 17"/>
          <p:cNvSpPr/>
          <p:nvPr/>
        </p:nvSpPr>
        <p:spPr>
          <a:xfrm>
            <a:off x="23495" y="160655"/>
            <a:ext cx="3774440" cy="4603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3"/>
                </a:solidFill>
                <a:sym typeface="+mn-ea"/>
              </a:rPr>
              <a:t>  Python</a:t>
            </a:r>
            <a:r>
              <a:rPr lang="zh-CN" altLang="en-US" sz="2400" b="1" dirty="0">
                <a:solidFill>
                  <a:schemeClr val="accent3"/>
                </a:solidFill>
                <a:sym typeface="+mn-ea"/>
              </a:rPr>
              <a:t>课程设计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11400" y="2917190"/>
            <a:ext cx="9417963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schemeClr val="accent1">
                      <a:lumMod val="40000"/>
                      <a:lumOff val="60000"/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吴亦凡</a:t>
            </a:r>
            <a:r>
              <a:rPr lang="zh-CN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schemeClr val="accent1">
                      <a:lumMod val="40000"/>
                      <a:lumOff val="60000"/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微博热点的分析</a:t>
            </a:r>
            <a:endParaRPr lang="zh-CN" altLang="en-US" sz="7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0800000" algn="r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0">
              <a:srgbClr val="D04040">
                <a:alpha val="100000"/>
              </a:srgbClr>
            </a:gs>
            <a:gs pos="82000">
              <a:srgbClr val="E08080">
                <a:alpha val="100000"/>
              </a:srgbClr>
            </a:gs>
            <a:gs pos="23000">
              <a:srgbClr val="FFFFFF"/>
            </a:gs>
            <a:gs pos="100000">
              <a:srgbClr val="C00000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31875" y="1426845"/>
            <a:ext cx="8735060" cy="53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accent1"/>
                </a:solidFill>
              </a:rPr>
              <a:t>   </a:t>
            </a:r>
            <a:r>
              <a:rPr lang="en-US" altLang="zh-CN" sz="2000" b="1" dirty="0">
                <a:solidFill>
                  <a:schemeClr val="accent1"/>
                </a:solidFill>
              </a:rPr>
              <a:t>4.1 </a:t>
            </a:r>
            <a:r>
              <a:rPr lang="en-US" sz="2000" b="1" dirty="0">
                <a:solidFill>
                  <a:schemeClr val="accent1"/>
                </a:solidFill>
              </a:rPr>
              <a:t>吴亦凡该微博的转发是否存在假流量？</a:t>
            </a: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得出结论：女粉丝所占比例比男粉丝多，存在假流浪，但是在所有转发中，绝大部分是真实粉丝转发，只有少量的假粉丝转发量</a:t>
            </a:r>
          </a:p>
          <a:p>
            <a:pPr algn="l"/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</a:rPr>
              <a:t> 数据分析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4279" r="15190"/>
          <a:stretch>
            <a:fillRect/>
          </a:stretch>
        </p:blipFill>
        <p:spPr>
          <a:xfrm>
            <a:off x="2707005" y="1975485"/>
            <a:ext cx="4315460" cy="3710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6042"/>
          <a:stretch>
            <a:fillRect/>
          </a:stretch>
        </p:blipFill>
        <p:spPr>
          <a:xfrm>
            <a:off x="7022465" y="1975485"/>
            <a:ext cx="4225290" cy="3710305"/>
          </a:xfrm>
          <a:prstGeom prst="rect">
            <a:avLst/>
          </a:prstGeom>
        </p:spPr>
      </p:pic>
      <p:pic>
        <p:nvPicPr>
          <p:cNvPr id="11" name="图片 10" descr="303b32303234333735353bb7d6cef6b1a8b8e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990" y="4041775"/>
            <a:ext cx="1644015" cy="16440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2960" y="613410"/>
            <a:ext cx="816737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4.2  大家对于《大碗宽面》怎么看？            </a:t>
            </a: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3412" b="9745"/>
          <a:stretch>
            <a:fillRect/>
          </a:stretch>
        </p:blipFill>
        <p:spPr>
          <a:xfrm>
            <a:off x="396875" y="1873250"/>
            <a:ext cx="6442075" cy="3651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675" y="5687060"/>
            <a:ext cx="9182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sym typeface="+mn-ea"/>
              </a:rPr>
              <a:t>得出结论：大部分的人还是喜欢听《大碗宽面》的，对《大碗宽面》的评论平均分是68.6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2409" b="4942"/>
          <a:stretch>
            <a:fillRect/>
          </a:stretch>
        </p:blipFill>
        <p:spPr>
          <a:xfrm>
            <a:off x="6628765" y="2916555"/>
            <a:ext cx="5102860" cy="2609215"/>
          </a:xfrm>
          <a:prstGeom prst="rect">
            <a:avLst/>
          </a:prstGeom>
        </p:spPr>
      </p:pic>
      <p:pic>
        <p:nvPicPr>
          <p:cNvPr id="3" name="图片 2" descr="大碗宽面"/>
          <p:cNvPicPr>
            <a:picLocks noChangeAspect="1"/>
          </p:cNvPicPr>
          <p:nvPr/>
        </p:nvPicPr>
        <p:blipFill>
          <a:blip r:embed="rId5"/>
          <a:srcRect t="14349" r="5284" b="8202"/>
          <a:stretch>
            <a:fillRect/>
          </a:stretch>
        </p:blipFill>
        <p:spPr>
          <a:xfrm>
            <a:off x="6838950" y="179070"/>
            <a:ext cx="3347720" cy="2737485"/>
          </a:xfrm>
          <a:prstGeom prst="rect">
            <a:avLst/>
          </a:prstGeom>
        </p:spPr>
      </p:pic>
      <p:pic>
        <p:nvPicPr>
          <p:cNvPr id="10" name="图片 9" descr="303b32303038313339393bd4d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1410" y="1343660"/>
            <a:ext cx="1664335" cy="1664335"/>
          </a:xfrm>
          <a:prstGeom prst="rect">
            <a:avLst/>
          </a:prstGeom>
        </p:spPr>
      </p:pic>
      <p:pic>
        <p:nvPicPr>
          <p:cNvPr id="13" name="图片 12" descr="303b32313534303436343bb0aed0c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0445" y="4193540"/>
            <a:ext cx="1258570" cy="1258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2800" y="633095"/>
            <a:ext cx="81673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4.3  有多少人拿吴亦凡跟蔡徐坤做对比？        </a:t>
            </a: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5606415"/>
            <a:ext cx="918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sym typeface="+mn-ea"/>
              </a:rPr>
              <a:t>得出结论：根据提取数据知道有</a:t>
            </a:r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6388</a:t>
            </a:r>
            <a:r>
              <a:rPr lang="zh-CN" altLang="en-US" b="1" dirty="0">
                <a:solidFill>
                  <a:schemeClr val="accent1"/>
                </a:solidFill>
                <a:sym typeface="+mn-ea"/>
              </a:rPr>
              <a:t>的人拿吴亦凡跟蔡徐坤作比较。</a:t>
            </a:r>
          </a:p>
          <a:p>
            <a:endParaRPr lang="zh-CN" altLang="en-US" b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855" y="3134360"/>
            <a:ext cx="4293870" cy="2472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" y="1611630"/>
            <a:ext cx="6682740" cy="3994785"/>
          </a:xfrm>
          <a:prstGeom prst="rect">
            <a:avLst/>
          </a:prstGeom>
        </p:spPr>
      </p:pic>
      <p:pic>
        <p:nvPicPr>
          <p:cNvPr id="4" name="图片 3" descr="22"/>
          <p:cNvPicPr>
            <a:picLocks noChangeAspect="1"/>
          </p:cNvPicPr>
          <p:nvPr/>
        </p:nvPicPr>
        <p:blipFill>
          <a:blip r:embed="rId5"/>
          <a:srcRect l="11323" r="3963" b="7921"/>
          <a:stretch>
            <a:fillRect/>
          </a:stretch>
        </p:blipFill>
        <p:spPr>
          <a:xfrm>
            <a:off x="9842500" y="421005"/>
            <a:ext cx="1662430" cy="2713355"/>
          </a:xfrm>
          <a:prstGeom prst="rect">
            <a:avLst/>
          </a:prstGeom>
        </p:spPr>
      </p:pic>
      <p:pic>
        <p:nvPicPr>
          <p:cNvPr id="6" name="图片 5" descr="4"/>
          <p:cNvPicPr>
            <a:picLocks noChangeAspect="1"/>
          </p:cNvPicPr>
          <p:nvPr/>
        </p:nvPicPr>
        <p:blipFill>
          <a:blip r:embed="rId6"/>
          <a:srcRect l="5061" b="12252"/>
          <a:stretch>
            <a:fillRect/>
          </a:stretch>
        </p:blipFill>
        <p:spPr>
          <a:xfrm>
            <a:off x="7221855" y="421640"/>
            <a:ext cx="1649730" cy="271272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8980170" y="1308735"/>
            <a:ext cx="10661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dirty="0"/>
              <a:t>VS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000">
              <a:srgbClr val="FFFFFF"/>
            </a:gs>
            <a:gs pos="82000">
              <a:srgbClr val="E8A0A0">
                <a:alpha val="100000"/>
              </a:srgbClr>
            </a:gs>
            <a:gs pos="100000">
              <a:srgbClr val="D04040">
                <a:alpha val="100000"/>
              </a:srgbClr>
            </a:gs>
            <a:gs pos="100000">
              <a:srgbClr val="E08080">
                <a:alpha val="100000"/>
              </a:srgbClr>
            </a:gs>
            <a:gs pos="100000">
              <a:srgbClr val="C0000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4225" y="614045"/>
            <a:ext cx="81673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4.4 有多少人开始路转粉了？        </a:t>
            </a: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5735320"/>
            <a:ext cx="918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sym typeface="+mn-ea"/>
              </a:rPr>
              <a:t>得出结论：根据提取数据知道有</a:t>
            </a:r>
            <a:r>
              <a:rPr lang="en-US" b="1" dirty="0">
                <a:solidFill>
                  <a:schemeClr val="accent1"/>
                </a:solidFill>
                <a:sym typeface="+mn-ea"/>
              </a:rPr>
              <a:t>3783</a:t>
            </a:r>
            <a:r>
              <a:rPr lang="zh-CN" altLang="en-US" b="1" dirty="0">
                <a:solidFill>
                  <a:schemeClr val="accent1"/>
                </a:solidFill>
                <a:sym typeface="+mn-ea"/>
              </a:rPr>
              <a:t>人开始路转粉了。</a:t>
            </a:r>
          </a:p>
          <a:p>
            <a:endParaRPr lang="zh-CN" altLang="en-US" b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1553210"/>
            <a:ext cx="6883400" cy="2475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405" y="1553210"/>
            <a:ext cx="4183380" cy="4042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25" y="4029075"/>
            <a:ext cx="6901180" cy="1566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380" y="1553210"/>
            <a:ext cx="1859915" cy="1367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5" y="1955165"/>
            <a:ext cx="9121140" cy="42602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   词云图</a:t>
            </a: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72185" y="1452880"/>
            <a:ext cx="2252980" cy="5022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7500"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绘制评论词云图：</a:t>
            </a:r>
          </a:p>
        </p:txBody>
      </p:sp>
      <p:pic>
        <p:nvPicPr>
          <p:cNvPr id="8" name="图片 7" descr="评论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660" y="1724660"/>
            <a:ext cx="2216150" cy="969645"/>
          </a:xfrm>
          <a:prstGeom prst="rect">
            <a:avLst/>
          </a:prstGeom>
        </p:spPr>
      </p:pic>
      <p:pic>
        <p:nvPicPr>
          <p:cNvPr id="10" name="图片 9" descr="评论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355" y="781685"/>
            <a:ext cx="2156460" cy="942975"/>
          </a:xfrm>
          <a:prstGeom prst="rect">
            <a:avLst/>
          </a:prstGeom>
        </p:spPr>
      </p:pic>
      <p:pic>
        <p:nvPicPr>
          <p:cNvPr id="11" name="图片 10" descr="评论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345" y="2694305"/>
            <a:ext cx="2678430" cy="1002665"/>
          </a:xfrm>
          <a:prstGeom prst="rect">
            <a:avLst/>
          </a:prstGeom>
        </p:spPr>
      </p:pic>
      <p:pic>
        <p:nvPicPr>
          <p:cNvPr id="13" name="图片 12" descr="评论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800" y="3696970"/>
            <a:ext cx="2515235" cy="1003300"/>
          </a:xfrm>
          <a:prstGeom prst="rect">
            <a:avLst/>
          </a:prstGeom>
        </p:spPr>
      </p:pic>
      <p:pic>
        <p:nvPicPr>
          <p:cNvPr id="14" name="图片 13" descr="303b32303131373433323bd2f4c0d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4620" y="1591945"/>
            <a:ext cx="1562735" cy="1562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5296" t="11947" r="9432" b="17434"/>
          <a:stretch>
            <a:fillRect/>
          </a:stretch>
        </p:blipFill>
        <p:spPr>
          <a:xfrm>
            <a:off x="2544445" y="1864360"/>
            <a:ext cx="6459220" cy="3708400"/>
          </a:xfrm>
          <a:prstGeom prst="rect">
            <a:avLst/>
          </a:prstGeom>
        </p:spPr>
      </p:pic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32" name="îŝḻïḍê"/>
          <p:cNvSpPr/>
          <p:nvPr/>
        </p:nvSpPr>
        <p:spPr bwMode="auto">
          <a:xfrm rot="5400000">
            <a:off x="8918067" y="-23990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" name="文本框 3"/>
          <p:cNvSpPr txBox="1"/>
          <p:nvPr/>
        </p:nvSpPr>
        <p:spPr>
          <a:xfrm>
            <a:off x="937895" y="62230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词云图如下所示：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08705" y="567436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得出结论：吴亦凡挺受大家欢迎的！！！</a:t>
            </a:r>
          </a:p>
        </p:txBody>
      </p:sp>
      <p:pic>
        <p:nvPicPr>
          <p:cNvPr id="8" name="图片 7" descr="303b32313534303436343bb0aed0c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615" y="1266825"/>
            <a:ext cx="914400" cy="914400"/>
          </a:xfrm>
          <a:prstGeom prst="rect">
            <a:avLst/>
          </a:prstGeom>
        </p:spPr>
      </p:pic>
      <p:pic>
        <p:nvPicPr>
          <p:cNvPr id="9" name="图片 8" descr="303b32313534303436343bb0aed0c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8070" y="1266825"/>
            <a:ext cx="914400" cy="914400"/>
          </a:xfrm>
          <a:prstGeom prst="rect">
            <a:avLst/>
          </a:prstGeom>
        </p:spPr>
      </p:pic>
      <p:pic>
        <p:nvPicPr>
          <p:cNvPr id="10" name="图片 9" descr="303b32303030353032303bb0aed0c43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5325" y="3018155"/>
            <a:ext cx="821690" cy="821690"/>
          </a:xfrm>
          <a:prstGeom prst="rect">
            <a:avLst/>
          </a:prstGeom>
        </p:spPr>
      </p:pic>
      <p:pic>
        <p:nvPicPr>
          <p:cNvPr id="11" name="图片 10" descr="303b32303030353032303bb0aed0c43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4065" y="3307715"/>
            <a:ext cx="821690" cy="821690"/>
          </a:xfrm>
          <a:prstGeom prst="rect">
            <a:avLst/>
          </a:prstGeom>
        </p:spPr>
      </p:pic>
      <p:pic>
        <p:nvPicPr>
          <p:cNvPr id="12" name="图片 11" descr="303b32303030353032303bb0aed0c43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2110" y="3585845"/>
            <a:ext cx="821690" cy="821690"/>
          </a:xfrm>
          <a:prstGeom prst="rect">
            <a:avLst/>
          </a:prstGeom>
        </p:spPr>
      </p:pic>
      <p:pic>
        <p:nvPicPr>
          <p:cNvPr id="13" name="图片 12" descr="303b32303030353032303bb0aed0c43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7885" y="2181225"/>
            <a:ext cx="821690" cy="821690"/>
          </a:xfrm>
          <a:prstGeom prst="rect">
            <a:avLst/>
          </a:prstGeom>
        </p:spPr>
      </p:pic>
      <p:pic>
        <p:nvPicPr>
          <p:cNvPr id="14" name="图片 13" descr="303b32303030353032303bb0aed0c43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7015" y="1572895"/>
            <a:ext cx="821690" cy="821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横图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"/>
            <a:ext cx="12192000" cy="68497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</a:rPr>
              <a:t>   总    结</a:t>
            </a:r>
          </a:p>
        </p:txBody>
      </p:sp>
      <p:sp>
        <p:nvSpPr>
          <p:cNvPr id="3" name="矩形 2"/>
          <p:cNvSpPr/>
          <p:nvPr/>
        </p:nvSpPr>
        <p:spPr>
          <a:xfrm>
            <a:off x="100965" y="2057400"/>
            <a:ext cx="873506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通过对吴亦凡微博热点数据进行分析，我们得出以下结论：</a:t>
            </a:r>
          </a:p>
          <a:p>
            <a:pPr marL="0" indent="0">
              <a:buNone/>
            </a:pP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indent="0"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1.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女粉丝所占比例比男粉丝多，存在假流浪，但是在所有转发中，绝大部分是真实粉丝转发，只有少量的假粉丝转发量</a:t>
            </a:r>
          </a:p>
          <a:p>
            <a:pPr indent="0">
              <a:buFont typeface="+mj-lt"/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indent="0"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2.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大部分的人还是喜欢听《大碗宽面》的，对《大碗宽面》的评论平均分是68.6</a:t>
            </a:r>
          </a:p>
          <a:p>
            <a:pPr indent="0">
              <a:buFont typeface="+mj-lt"/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拿吴亦凡和蔡徐坤做对比的人数通过提取数据前十条显示有6388人</a:t>
            </a:r>
          </a:p>
          <a:p>
            <a:pPr indent="0">
              <a:buFont typeface="+mj-lt"/>
              <a:buNone/>
            </a:pPr>
            <a:endParaRPr lang="zh-CN" altLang="en-US" dirty="0"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路转粉的人也挺多的，其中男女比例大概是男：女=3：7。</a:t>
            </a:r>
          </a:p>
          <a:p>
            <a:pPr indent="0">
              <a:buFont typeface="+mj-lt"/>
              <a:buNone/>
            </a:pPr>
            <a:endParaRPr lang="zh-CN" altLang="en-US" dirty="0"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5.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吴亦凡挺受大家欢迎的！！！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5"/>
          <p:cNvPicPr>
            <a:picLocks noChangeAspect="1"/>
          </p:cNvPicPr>
          <p:nvPr/>
        </p:nvPicPr>
        <p:blipFill>
          <a:blip r:embed="rId2"/>
          <a:srcRect l="903" t="13039" r="4448" b="16002"/>
          <a:stretch>
            <a:fillRect/>
          </a:stretch>
        </p:blipFill>
        <p:spPr>
          <a:xfrm>
            <a:off x="0" y="0"/>
            <a:ext cx="12197715" cy="685863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8385" y="1692275"/>
            <a:ext cx="10385425" cy="50412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学会了使用以下工具：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 jieba  在分析中是使用最广泛的分词模块。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 wordcloud  可以更加直观和艺术的展示文本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 Pandas、numpy、ipython   要处理大型数据集常用的Python模块。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 Matplotlib   一个Python的图形框架，用于绘制二维图形。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 pyechars   用来解决数据分析可视化的问题。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6 Seaborn   是基于matplotlib的图形可视化python包。它提供了一种高度交互式界面，便于用户能够做出各种有吸引力的统计图表</a:t>
            </a:r>
            <a:r>
              <a:rPr lang="zh-CN" alt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</a:rPr>
              <a:t>   收   获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72000">
              <a:schemeClr val="accent1">
                <a:lumMod val="60000"/>
                <a:lumOff val="40000"/>
              </a:schemeClr>
            </a:gs>
            <a:gs pos="3000">
              <a:schemeClr val="accent1">
                <a:lumMod val="20000"/>
                <a:lumOff val="80000"/>
              </a:schemeClr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3b32303039333433333bd0c2c0cbcea2b2a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0795" y="119380"/>
            <a:ext cx="6887845" cy="6887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645" y="5840730"/>
            <a:ext cx="1445260" cy="10172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设计背景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1734185" y="3543935"/>
            <a:ext cx="873506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</a:rPr>
              <a:t>通过对微博热点文件（kriswu.csv)中的粉丝数量，流量数据等的统计，综合运用文件读取、pandas数据处理和matplotlib绘图功能等，全面掌握Python程序设计与数据处理方法，从而使读者具备大数据处理的基本能力。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734185" y="1927860"/>
            <a:ext cx="879729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      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微博已经成为追星一族必备软件，各家粉丝为了让自己的爱豆有更大的流量，更高的人气，在各种榜单中有一席之地，纷纷转发、点赞和评论爱豆的微博。可见，微博转发量等数据越来越成为了评判明星是否火的方式，于是出现了经纪公司或者忠实的粉丝自费购买虚假转发的现象。于是我们怀着好奇心，选取吴亦凡的微博中100万+转发的微博，探求是否存在假流量？假流量所占比重有多少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215" y="5840730"/>
            <a:ext cx="1390650" cy="1017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6255" y="5840730"/>
            <a:ext cx="1515745" cy="1017270"/>
          </a:xfrm>
          <a:prstGeom prst="rect">
            <a:avLst/>
          </a:prstGeom>
        </p:spPr>
      </p:pic>
      <p:pic>
        <p:nvPicPr>
          <p:cNvPr id="8" name="图片 7" descr="303b32313534303939343bcafdbedd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255" y="4987290"/>
            <a:ext cx="1870710" cy="1870710"/>
          </a:xfrm>
          <a:prstGeom prst="rect">
            <a:avLst/>
          </a:prstGeom>
        </p:spPr>
      </p:pic>
      <p:pic>
        <p:nvPicPr>
          <p:cNvPr id="10" name="图片 9" descr="303b32313534363236313bcafdbeddb7d6cef6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965" y="5246370"/>
            <a:ext cx="1611630" cy="1611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AFAFA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850207"/>
            <a:ext cx="9787890" cy="36690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分析流程</a:t>
            </a:r>
          </a:p>
        </p:txBody>
      </p:sp>
      <p:sp>
        <p:nvSpPr>
          <p:cNvPr id="27" name="矩形 26"/>
          <p:cNvSpPr/>
          <p:nvPr/>
        </p:nvSpPr>
        <p:spPr>
          <a:xfrm>
            <a:off x="1479550" y="2013585"/>
            <a:ext cx="87350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123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32" name="îŝḻïḍê"/>
          <p:cNvSpPr/>
          <p:nvPr/>
        </p:nvSpPr>
        <p:spPr bwMode="auto">
          <a:xfrm rot="5400000">
            <a:off x="8918067" y="-22974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630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开发环境</a:t>
            </a:r>
          </a:p>
        </p:txBody>
      </p:sp>
      <p:sp>
        <p:nvSpPr>
          <p:cNvPr id="3" name="矩形 2"/>
          <p:cNvSpPr/>
          <p:nvPr/>
        </p:nvSpPr>
        <p:spPr>
          <a:xfrm>
            <a:off x="1540510" y="1993265"/>
            <a:ext cx="873506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选题使用的主流Notebook环境是jupyter Notebook.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  <a:p>
            <a:pPr algn="l"/>
            <a:r>
              <a:rPr lang="en-US" sz="2400" b="1" dirty="0">
                <a:solidFill>
                  <a:schemeClr val="bg1"/>
                </a:solidFill>
              </a:rPr>
              <a:t>      </a:t>
            </a:r>
            <a:r>
              <a:rPr lang="zh-CN" altLang="en-US" sz="2400" b="1" dirty="0">
                <a:solidFill>
                  <a:schemeClr val="bg1"/>
                </a:solidFill>
              </a:rPr>
              <a:t>运行环境：python3.6 </a:t>
            </a:r>
          </a:p>
          <a:p>
            <a:pPr algn="l"/>
            <a:endParaRPr lang="zh-CN" altLang="en-US" sz="2400" b="1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      需要安装的包：pyecharts，pandas，numpy，matplotlib</a:t>
            </a:r>
          </a:p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                                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seaborn，snownlp</a:t>
            </a:r>
            <a:r>
              <a:rPr lang="en-US" sz="24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</a:rPr>
              <a:t>    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630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数据来源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7145" y="1761490"/>
            <a:ext cx="89293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随机抓取吴亦凡发表《大碗宽面》微博的微博转发数据10万条，并分析大家对于这首歌的情感倾向如何（大碗宽面 VS 律师函警告，情感分析吴亦凡自黑式圈粉！），项目主要随机抓取吴亦凡发表《大碗宽面》微博的微博转发数据10万条，并分析该条微博的真假转发比例，以及大家对于这首歌的情感倾向如何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用到的数据包有：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79700" y="3968750"/>
            <a:ext cx="8441690" cy="1470025"/>
          </a:xfrm>
        </p:spPr>
        <p:txBody>
          <a:bodyPr/>
          <a:lstStyle/>
          <a:p>
            <a:r>
              <a:rPr sz="2000" b="1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kriswu.csv  （吴亦凡微博热点数据统计）</a:t>
            </a:r>
            <a:endParaRPr lang="zh-CN" alt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sz="2000" b="1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stopwords.txt（ 停用词表）</a:t>
            </a:r>
            <a:endParaRPr lang="zh-CN" altLang="en-US" sz="2000" b="1" dirty="0">
              <a:solidFill>
                <a:schemeClr val="accent1">
                  <a:lumMod val="60000"/>
                  <a:lumOff val="40000"/>
                </a:schemeClr>
              </a:solidFill>
              <a:sym typeface="+mn-ea"/>
            </a:endParaRPr>
          </a:p>
          <a:p>
            <a:endParaRPr lang="zh-CN" altLang="en-US" sz="2000" b="1" dirty="0">
              <a:solidFill>
                <a:schemeClr val="bg2"/>
              </a:solidFill>
            </a:endParaRPr>
          </a:p>
          <a:p>
            <a:endParaRPr lang="zh-CN" altLang="en-US" sz="20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横图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tx1"/>
                </a:solidFill>
              </a:rPr>
              <a:t>分析目标</a:t>
            </a:r>
          </a:p>
        </p:txBody>
      </p:sp>
      <p:sp>
        <p:nvSpPr>
          <p:cNvPr id="3" name="矩形 2"/>
          <p:cNvSpPr/>
          <p:nvPr/>
        </p:nvSpPr>
        <p:spPr>
          <a:xfrm>
            <a:off x="668020" y="1962785"/>
            <a:ext cx="873506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1. 吴亦凡该微博的转发是否存在假流量？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    2.大家对于《大碗宽面》怎么看？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    3.有多少人拿吴亦凡跟蔡徐坤做对比？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    4. 有多少人开始路转粉了？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    5.评论的词云图</a:t>
            </a:r>
          </a:p>
          <a:p>
            <a:pPr algn="l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   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0F0F0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3"/>
          <p:cNvPicPr>
            <a:picLocks noChangeAspect="1"/>
          </p:cNvPicPr>
          <p:nvPr/>
        </p:nvPicPr>
        <p:blipFill>
          <a:blip r:embed="rId3"/>
          <a:srcRect l="83" t="8130" r="-83" b="-8130"/>
          <a:stretch>
            <a:fillRect/>
          </a:stretch>
        </p:blipFill>
        <p:spPr>
          <a:xfrm>
            <a:off x="0" y="0"/>
            <a:ext cx="12192000" cy="7482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数据读取</a:t>
            </a:r>
          </a:p>
        </p:txBody>
      </p:sp>
      <p:sp>
        <p:nvSpPr>
          <p:cNvPr id="2" name="矩形 1"/>
          <p:cNvSpPr/>
          <p:nvPr/>
        </p:nvSpPr>
        <p:spPr>
          <a:xfrm>
            <a:off x="1991360" y="1419225"/>
            <a:ext cx="7920355" cy="513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导入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pandas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、</a:t>
            </a:r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numpy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等包</a:t>
            </a:r>
            <a:endParaRPr lang="zh-CN" altLang="en-US" sz="1600" dirty="0">
              <a:solidFill>
                <a:schemeClr val="accent1"/>
              </a:solidFill>
              <a:sym typeface="+mn-ea"/>
            </a:endParaRPr>
          </a:p>
          <a:p>
            <a:pPr algn="l"/>
            <a:endParaRPr lang="zh-CN" altLang="en-US" sz="1400" dirty="0">
              <a:sym typeface="+mn-ea"/>
            </a:endParaRPr>
          </a:p>
          <a:p>
            <a:pPr algn="l"/>
            <a:endParaRPr lang="zh-CN" altLang="en-US" sz="1400" dirty="0">
              <a:sym typeface="+mn-ea"/>
            </a:endParaRPr>
          </a:p>
          <a:p>
            <a:pPr algn="l"/>
            <a:endParaRPr lang="zh-CN" altLang="en-US" sz="1400" dirty="0">
              <a:sym typeface="+mn-ea"/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</a:rPr>
              <a:t> 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文件读取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altLang="zh-CN" dirty="0">
              <a:solidFill>
                <a:schemeClr val="tx1"/>
              </a:solidFill>
            </a:endParaRPr>
          </a:p>
          <a:p>
            <a:pPr algn="l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25" t="495" r="4621" b="-495"/>
          <a:stretch>
            <a:fillRect/>
          </a:stretch>
        </p:blipFill>
        <p:spPr>
          <a:xfrm>
            <a:off x="2069465" y="1852930"/>
            <a:ext cx="7736205" cy="2052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r="17472"/>
          <a:stretch>
            <a:fillRect/>
          </a:stretch>
        </p:blipFill>
        <p:spPr>
          <a:xfrm>
            <a:off x="2069465" y="4328795"/>
            <a:ext cx="3545205" cy="888365"/>
          </a:xfrm>
          <a:prstGeom prst="rect">
            <a:avLst/>
          </a:prstGeom>
        </p:spPr>
      </p:pic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32" name="îŝḻïḍê"/>
          <p:cNvSpPr/>
          <p:nvPr/>
        </p:nvSpPr>
        <p:spPr bwMode="auto">
          <a:xfrm rot="5400000">
            <a:off x="8918067" y="-22974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0F0F0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3"/>
          <p:cNvPicPr>
            <a:picLocks noChangeAspect="1"/>
          </p:cNvPicPr>
          <p:nvPr/>
        </p:nvPicPr>
        <p:blipFill>
          <a:blip r:embed="rId3"/>
          <a:srcRect l="83" t="8130" r="-83" b="-8130"/>
          <a:stretch>
            <a:fillRect/>
          </a:stretch>
        </p:blipFill>
        <p:spPr>
          <a:xfrm>
            <a:off x="0" y="0"/>
            <a:ext cx="12192000" cy="7482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1045" y="633730"/>
            <a:ext cx="10456545" cy="5107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K</a:t>
            </a:r>
            <a:r>
              <a:rPr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riswu.csv</a:t>
            </a:r>
            <a:r>
              <a:rPr 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部分数据展示：</a:t>
            </a: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65" y="1137920"/>
            <a:ext cx="7698740" cy="5614035"/>
          </a:xfrm>
          <a:prstGeom prst="rect">
            <a:avLst/>
          </a:prstGeom>
        </p:spPr>
      </p:pic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32" name="îŝḻïḍê"/>
          <p:cNvSpPr/>
          <p:nvPr/>
        </p:nvSpPr>
        <p:spPr bwMode="auto">
          <a:xfrm rot="5400000">
            <a:off x="8918067" y="-22974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0F0F0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3"/>
          <p:cNvPicPr>
            <a:picLocks noChangeAspect="1"/>
          </p:cNvPicPr>
          <p:nvPr/>
        </p:nvPicPr>
        <p:blipFill>
          <a:blip r:embed="rId3"/>
          <a:srcRect l="83" t="8130" r="-83" b="-8130"/>
          <a:stretch>
            <a:fillRect/>
          </a:stretch>
        </p:blipFill>
        <p:spPr>
          <a:xfrm>
            <a:off x="0" y="0"/>
            <a:ext cx="12192000" cy="7482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385445"/>
            <a:ext cx="3429000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数据清洗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590" y="2671445"/>
            <a:ext cx="10267950" cy="3997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590" y="1350645"/>
            <a:ext cx="10267950" cy="1320800"/>
          </a:xfrm>
          <a:prstGeom prst="rect">
            <a:avLst/>
          </a:prstGeom>
        </p:spPr>
      </p:pic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590" y="1350645"/>
            <a:ext cx="10293350" cy="1320800"/>
          </a:xfrm>
          <a:prstGeom prst="rect">
            <a:avLst/>
          </a:prstGeom>
        </p:spPr>
      </p:pic>
      <p:sp>
        <p:nvSpPr>
          <p:cNvPr id="132" name="îŝḻïḍê"/>
          <p:cNvSpPr/>
          <p:nvPr/>
        </p:nvSpPr>
        <p:spPr bwMode="auto">
          <a:xfrm rot="5400000">
            <a:off x="8918067" y="-22974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00,&quot;width&quot;:1584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789</Words>
  <Application>Microsoft Office PowerPoint</Application>
  <PresentationFormat>宽屏</PresentationFormat>
  <Paragraphs>166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孙瑞振</dc:creator>
  <cp:lastModifiedBy>孙瑞振</cp:lastModifiedBy>
  <cp:revision>32</cp:revision>
  <dcterms:created xsi:type="dcterms:W3CDTF">2019-06-19T02:08:00Z</dcterms:created>
  <dcterms:modified xsi:type="dcterms:W3CDTF">2021-01-20T16:58:28Z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